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0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0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s/slide70.xml" ContentType="application/vnd.openxmlformats-officedocument.presentationml.slide+xml"/>
  <Override PartName="/ppt/slideMasters/slideMaster10.xml" ContentType="application/vnd.openxmlformats-officedocument.presentationml.slideMaster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8" r:id="rId1"/>
  </p:sldMasterIdLst>
  <p:notesMasterIdLst>
    <p:notesMasterId r:id="rId32"/>
  </p:notesMasterIdLst>
  <p:sldIdLst>
    <p:sldId id="256" r:id="rId2"/>
    <p:sldId id="372" r:id="rId3"/>
    <p:sldId id="370" r:id="rId4"/>
    <p:sldId id="373" r:id="rId5"/>
    <p:sldId id="382" r:id="rId6"/>
    <p:sldId id="379" r:id="rId7"/>
    <p:sldId id="385" r:id="rId8"/>
    <p:sldId id="376" r:id="rId9"/>
    <p:sldId id="386" r:id="rId10"/>
    <p:sldId id="388" r:id="rId11"/>
    <p:sldId id="387" r:id="rId12"/>
    <p:sldId id="390" r:id="rId13"/>
    <p:sldId id="380" r:id="rId14"/>
    <p:sldId id="389" r:id="rId15"/>
    <p:sldId id="391" r:id="rId16"/>
    <p:sldId id="392" r:id="rId17"/>
    <p:sldId id="374" r:id="rId18"/>
    <p:sldId id="384" r:id="rId19"/>
    <p:sldId id="394" r:id="rId20"/>
    <p:sldId id="395" r:id="rId21"/>
    <p:sldId id="377" r:id="rId22"/>
    <p:sldId id="397" r:id="rId23"/>
    <p:sldId id="393" r:id="rId24"/>
    <p:sldId id="398" r:id="rId25"/>
    <p:sldId id="399" r:id="rId26"/>
    <p:sldId id="400" r:id="rId27"/>
    <p:sldId id="401" r:id="rId28"/>
    <p:sldId id="402" r:id="rId29"/>
    <p:sldId id="403" r:id="rId30"/>
    <p:sldId id="36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8235AE-4C38-4C16-AAE8-E5DB9181E816}">
          <p14:sldIdLst>
            <p14:sldId id="256"/>
            <p14:sldId id="372"/>
            <p14:sldId id="370"/>
            <p14:sldId id="373"/>
            <p14:sldId id="382"/>
            <p14:sldId id="379"/>
            <p14:sldId id="385"/>
            <p14:sldId id="376"/>
            <p14:sldId id="386"/>
            <p14:sldId id="388"/>
            <p14:sldId id="387"/>
            <p14:sldId id="390"/>
            <p14:sldId id="380"/>
            <p14:sldId id="389"/>
            <p14:sldId id="391"/>
            <p14:sldId id="392"/>
            <p14:sldId id="374"/>
            <p14:sldId id="384"/>
            <p14:sldId id="394"/>
            <p14:sldId id="395"/>
            <p14:sldId id="377"/>
            <p14:sldId id="397"/>
            <p14:sldId id="393"/>
            <p14:sldId id="398"/>
            <p14:sldId id="399"/>
            <p14:sldId id="400"/>
            <p14:sldId id="401"/>
            <p14:sldId id="402"/>
            <p14:sldId id="403"/>
            <p14:sldId id="3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3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8ADED-99B5-4593-AC97-948B10095E73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07B23-44BF-4274-99EE-5A1AB3FC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43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907B23-44BF-4274-99EE-5A1AB3FC95D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13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907B23-44BF-4274-99EE-5A1AB3FC95D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13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761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729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72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350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3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0733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07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761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3377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337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805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80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7427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74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522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52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2459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2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604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60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C1E1FAD-7351-4908-963A-08EA8E4AB7A0}" type="datetimeFigureOut">
              <a:rPr lang="en-US" smtClean="0"/>
              <a:pPr/>
              <a:t>5/19/2025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8134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C1E1FAD-7351-4908-963A-08EA8E4AB7A0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8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387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38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5/19/2025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4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9" r:id="rId1"/>
    <p:sldLayoutId id="2147484400" r:id="rId2"/>
    <p:sldLayoutId id="2147484401" r:id="rId3"/>
    <p:sldLayoutId id="2147484402" r:id="rId4"/>
    <p:sldLayoutId id="2147484403" r:id="rId5"/>
    <p:sldLayoutId id="2147484404" r:id="rId6"/>
    <p:sldLayoutId id="2147484405" r:id="rId7"/>
    <p:sldLayoutId id="2147484406" r:id="rId8"/>
    <p:sldLayoutId id="2147484407" r:id="rId9"/>
    <p:sldLayoutId id="2147484408" r:id="rId10"/>
    <p:sldLayoutId id="2147484409" r:id="rId11"/>
    <p:sldLayoutId id="2147484410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5/29/2024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4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9" r:id="rId1"/>
    <p:sldLayoutId id="2147484400" r:id="rId2"/>
    <p:sldLayoutId id="2147484401" r:id="rId3"/>
    <p:sldLayoutId id="2147484402" r:id="rId4"/>
    <p:sldLayoutId id="2147484403" r:id="rId5"/>
    <p:sldLayoutId id="2147484404" r:id="rId6"/>
    <p:sldLayoutId id="2147484405" r:id="rId7"/>
    <p:sldLayoutId id="2147484406" r:id="rId8"/>
    <p:sldLayoutId id="2147484407" r:id="rId9"/>
    <p:sldLayoutId id="2147484408" r:id="rId10"/>
    <p:sldLayoutId id="2147484409" r:id="rId11"/>
    <p:sldLayoutId id="2147484410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xelfridge.digital/what-are-affordances-and-why-do-they-matte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awsofux.com/fittss-law/" TargetMode="External"/><Relationship Id="rId4" Type="http://schemas.openxmlformats.org/officeDocument/2006/relationships/hyperlink" Target="https://www.nngroup.com/articles/fitts-law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.cpsc.ucalgary.ca/wp-content/uploads/2018/08/tiago-article.pdf" TargetMode="External"/><Relationship Id="rId5" Type="http://schemas.openxmlformats.org/officeDocument/2006/relationships/hyperlink" Target="https://www.tandfonline.com/doi/abs/10.1080/01449290310001592587" TargetMode="External"/><Relationship Id="rId4" Type="http://schemas.openxmlformats.org/officeDocument/2006/relationships/hyperlink" Target="https://dl.acm.org/doi/pdf/10.1145/301153.30116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agilealliance.org/agile101/12-principles-behind-the-agile-manifesto/" TargetMode="External"/><Relationship Id="rId4" Type="http://schemas.openxmlformats.org/officeDocument/2006/relationships/hyperlink" Target="https://citeseerx.ist.psu.edu/document?repid=rep1&amp;type=pdf&amp;doi=ed7e2fc3411f2353f9b79f03e11259b0d39db44b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slide" Target="slide7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hyperlink" Target="https://unibucro0.sharepoint.com/:f:/r/sites/UXUIDesign2024-2025/Class%20Materials/Materiale%20Articole?csf=1&amp;web=1&amp;e=7b1G0f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ftp/arxiv/papers/2204/2204.11329.pdf" TargetMode="External"/><Relationship Id="rId5" Type="http://schemas.openxmlformats.org/officeDocument/2006/relationships/hyperlink" Target="https://ase.cpsc.ucalgary.ca/wp-content/uploads/2018/08/tiago-article.pdf" TargetMode="External"/><Relationship Id="rId4" Type="http://schemas.openxmlformats.org/officeDocument/2006/relationships/hyperlink" Target="https://www.sciencedirect.com/science/article/pii/S095058492200101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nker.com/list/confusing-road-signs/nathandavidso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C143-C00F-011F-D6D3-E661091AB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1275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GB" sz="3400" b="1" i="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Experien</a:t>
            </a: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ța de utilizare și interacțiunea cu utilizatorul</a:t>
            </a:r>
            <a:b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</a:b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UX/UI Design</a:t>
            </a:r>
            <a:endParaRPr lang="en-GB" sz="3400" b="1" i="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B0EF9-0780-DB11-85D8-1EED3A2A3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Mihai-Sorin Stupariu</a:t>
            </a:r>
          </a:p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202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-202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pic>
        <p:nvPicPr>
          <p:cNvPr id="20" name="Picture 3" descr="Lightbulb idea concept">
            <a:extLst>
              <a:ext uri="{FF2B5EF4-FFF2-40B4-BE49-F238E27FC236}">
                <a16:creationId xmlns:a16="http://schemas.microsoft.com/office/drawing/2014/main" id="{A636C389-5482-1FDB-2F0A-A5A010A48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0909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C2C9B-C7BC-DE5C-44B7-2E721B10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7" y="1785119"/>
            <a:ext cx="3084844" cy="2103875"/>
          </a:xfrm>
        </p:spPr>
        <p:txBody>
          <a:bodyPr>
            <a:normAutofit fontScale="90000"/>
          </a:bodyPr>
          <a:lstStyle/>
          <a:p>
            <a: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cognitivă falsă</a:t>
            </a:r>
            <a:b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Aparent accesibilitate cognitivă, dar poate fi incompletă, cu greșeli sau poate deruta</a:t>
            </a:r>
            <a: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GB" sz="36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C64DF-6256-A20B-4244-CA52120B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ro-RO" sz="1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1500" b="1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223308-C936-4C2C-B3D9-B34ED5017D91}"/>
              </a:ext>
            </a:extLst>
          </p:cNvPr>
          <p:cNvSpPr txBox="1"/>
          <p:nvPr/>
        </p:nvSpPr>
        <p:spPr>
          <a:xfrm>
            <a:off x="4765603" y="2891039"/>
            <a:ext cx="664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- - - - - - - - - - - - - - - - - - - - -  Nu îndoiți - - - - - - - - - - - - - - - - - - - - - - -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911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C2C9B-C7BC-DE5C-44B7-2E721B10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7" y="1785119"/>
            <a:ext cx="3084844" cy="2103875"/>
          </a:xfrm>
        </p:spPr>
        <p:txBody>
          <a:bodyPr>
            <a:normAutofit fontScale="90000"/>
          </a:bodyPr>
          <a:lstStyle/>
          <a:p>
            <a: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cognitivă falsă</a:t>
            </a:r>
            <a:b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Aparent accesibilitate cognitivă, dar poate fi incompletă, cu greșeli sau poate deruta</a:t>
            </a:r>
            <a: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GB" sz="36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C64DF-6256-A20B-4244-CA52120B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ro-RO" sz="1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1500" b="1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BB4A33-E0E4-B1AF-EBB1-2E77FE87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776" y="3318619"/>
            <a:ext cx="5279847" cy="3292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640522-0395-91AB-921F-065070E1B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30" y="0"/>
            <a:ext cx="5797594" cy="32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24499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3A1B-6B78-A7DD-D65A-B17DBF58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ro-RO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fizică</a:t>
            </a:r>
            <a:endParaRPr lang="en-GB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7DE8C-990B-4E28-2AE3-3020071C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128" y="1625600"/>
            <a:ext cx="7086600" cy="5064760"/>
          </a:xfrm>
        </p:spPr>
        <p:txBody>
          <a:bodyPr anchor="ctr">
            <a:normAutofit/>
          </a:bodyPr>
          <a:lstStyle/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Un element care ajută utilizatorii să efectueze acțiuni fizice (efective): click, atingere, gest, mutarea unui obiect, etc.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Este legată de acțiuni fizice reale și de obiecte fizice reale. 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Include aspecte fizice, considerarea unor eventuale dizabilități, factori umani și ergonomici, depinde de convenții (cognitiv). </a:t>
            </a: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E60CC8-A7B1-2038-D427-E679093D9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645" y="2406529"/>
            <a:ext cx="4059493" cy="2044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5BD91E-7AB6-0454-CEA7-B1EFE0CE0928}"/>
              </a:ext>
            </a:extLst>
          </p:cNvPr>
          <p:cNvSpPr txBox="1"/>
          <p:nvPr/>
        </p:nvSpPr>
        <p:spPr>
          <a:xfrm>
            <a:off x="929390" y="4451471"/>
            <a:ext cx="1858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Sursa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370253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3A1B-6B78-A7DD-D65A-B17DBF58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ro-RO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fizică</a:t>
            </a:r>
            <a:endParaRPr lang="en-GB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7DE8C-990B-4E28-2AE3-3020071C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1727200"/>
            <a:ext cx="7086600" cy="4682836"/>
          </a:xfrm>
        </p:spPr>
        <p:txBody>
          <a:bodyPr anchor="ctr">
            <a:normAutofit/>
          </a:bodyPr>
          <a:lstStyle/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Un element care ajută utilizatorii să efectueze acțiuni fizice (efective): click, atingere, gest, mutarea unui obiect, etc.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Este legată de acțiuni fizice reale și de obiecte fizice reale. 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Include aspecte fizice, considerarea unor eventuale dizabilități, factori umani și ergonomici, depinde de convenții (cognitiv). </a:t>
            </a:r>
          </a:p>
          <a:p>
            <a:pPr>
              <a:spcAft>
                <a:spcPts val="600"/>
              </a:spcAft>
            </a:pPr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Rol principal pentru utilizatorii experimentați (de exemplu combinații de taste), viteză/rapiditate.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 descr="A close up of a keyboard&#10;&#10;Description automatically generated with medium confidence">
            <a:extLst>
              <a:ext uri="{FF2B5EF4-FFF2-40B4-BE49-F238E27FC236}">
                <a16:creationId xmlns:a16="http://schemas.microsoft.com/office/drawing/2014/main" id="{F1E60CC8-A7B1-2038-D427-E679093D9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09" y="2221186"/>
            <a:ext cx="3218825" cy="241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01122"/>
      </p:ext>
    </p:extLst>
  </p:cSld>
  <p:clrMapOvr>
    <a:masterClrMapping/>
  </p:clrMapOvr>
  <p:transition spd="slow">
    <p:wheel spokes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3A1B-6B78-A7DD-D65A-B17DBF58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ro-RO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fizică</a:t>
            </a:r>
            <a:endParaRPr lang="en-GB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7DE8C-990B-4E28-2AE3-3020071C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1625600"/>
            <a:ext cx="7086600" cy="5064760"/>
          </a:xfrm>
        </p:spPr>
        <p:txBody>
          <a:bodyPr anchor="ctr">
            <a:normAutofit/>
          </a:bodyPr>
          <a:lstStyle/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Un element care ajută utilizatorii să efectueze acțiuni fizice (efective): click, atingere, gest, mutarea unui obiect, etc.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Este legată de acțiuni fizice reale și de obiecte fizice reale. 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Include aspecte fizice, considerarea unor eventuale dizabilități, factori umani și ergonomici, depinde de convenții (cognitiv). 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Rol principal pentru utilizatorii experimentați (de exemplu combinații de taste), viteză/rapiditate.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Caracteristici adecvate pentru accesibilitatea fizică inclusiv în cazul elementelor de interfață grafică (de exemplu butoane – dimensiune).</a:t>
            </a: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D38E0-9901-D9F4-83BB-99EF1BD6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09" y="494548"/>
            <a:ext cx="2988981" cy="408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8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3A1B-6B78-A7DD-D65A-B17DBF58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ro-RO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fizică</a:t>
            </a:r>
            <a:endParaRPr lang="en-GB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7DE8C-990B-4E28-2AE3-3020071C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1625600"/>
            <a:ext cx="7086600" cy="5064760"/>
          </a:xfrm>
        </p:spPr>
        <p:txBody>
          <a:bodyPr anchor="ctr">
            <a:normAutofit/>
          </a:bodyPr>
          <a:lstStyle/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E2244-DAD1-B85E-6A8F-349AF50F2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449" y="2417988"/>
            <a:ext cx="4167702" cy="2814412"/>
          </a:xfrm>
          <a:prstGeom prst="rect">
            <a:avLst/>
          </a:prstGeom>
        </p:spPr>
      </p:pic>
      <p:pic>
        <p:nvPicPr>
          <p:cNvPr id="8" name="Picture 7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226A7290-856C-4742-9A0A-D400A2437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18" y="2324447"/>
            <a:ext cx="3530018" cy="346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5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A8825D-A74C-5EC5-040B-527F4D22C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3" r="19083"/>
          <a:stretch/>
        </p:blipFill>
        <p:spPr>
          <a:xfrm>
            <a:off x="7612452" y="585241"/>
            <a:ext cx="4394669" cy="5687518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727EDC-DF4A-652E-637E-577C77DE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916" y="725055"/>
            <a:ext cx="5260680" cy="683490"/>
          </a:xfrm>
        </p:spPr>
        <p:txBody>
          <a:bodyPr>
            <a:normAutofit fontScale="90000"/>
          </a:bodyPr>
          <a:lstStyle/>
          <a:p>
            <a:pPr algn="l"/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Legea lui Fitts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94F22-93AA-8A9C-CBD2-4BED7E90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678899"/>
            <a:ext cx="6422350" cy="411230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Face referire la mișcarea fizică în timpul unei interacțiuni (mișcarea cursorului, funcții de tip 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drag and drop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orice deplasare de la o poziție inițială la una finală).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Formulă empirică care prezice performanța utilizatorului bazată pe distanțe între obiecte, dimensiune, apropiere. Timpul pentru mișcare este proporțional cu log</a:t>
            </a:r>
            <a:r>
              <a:rPr lang="ro-RO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 (D=distanța) și invers proporțional cu log</a:t>
            </a:r>
            <a:r>
              <a:rPr lang="ro-RO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 (w=lățimea obiectului țintă, măsurată de-a lungul axei de deplasare).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Referințe: 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https://www.nngroup.com/articles/fitts-law/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v. 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 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https://lawsofux.com/fittss-law/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51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E948B-BDA3-F99B-484E-B5B71346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569393" cy="4938361"/>
          </a:xfrm>
        </p:spPr>
        <p:txBody>
          <a:bodyPr anchor="ctr">
            <a:normAutofit/>
          </a:bodyPr>
          <a:lstStyle/>
          <a:p>
            <a:pPr algn="r"/>
            <a:r>
              <a:rPr lang="ro-RO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senzorială</a:t>
            </a:r>
            <a:endParaRPr lang="en-GB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DCA77-30E8-C3C3-B099-D6B9FFE2A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882" y="963507"/>
            <a:ext cx="6135097" cy="4938851"/>
          </a:xfrm>
        </p:spPr>
        <p:txBody>
          <a:bodyPr anchor="ctr">
            <a:normAutofit/>
          </a:bodyPr>
          <a:lstStyle/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15A64-68B7-C444-E8E7-705DD7768A33}"/>
              </a:ext>
            </a:extLst>
          </p:cNvPr>
          <p:cNvSpPr txBox="1"/>
          <p:nvPr/>
        </p:nvSpPr>
        <p:spPr>
          <a:xfrm>
            <a:off x="4650252" y="1543987"/>
            <a:ext cx="638251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un element care ajută utilizatorii să interacționeze cu un sistem / produs folosind capacitățile senzoriale (auz, văz, etc.). De exemplu: </a:t>
            </a:r>
            <a:r>
              <a:rPr lang="ro-RO" sz="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dimensiunea unui font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Susține alte accesibilități (cognitive, fizice, emoționale).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Include vizibilitate, capacitatea de a nota, auzi, discerne, acționa; lizibilitate,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Uneori este legată de dispozitive, butoane,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Necesare: dimensiuni adecvate, culori, contrast, etc. </a:t>
            </a:r>
          </a:p>
          <a:p>
            <a:endPara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83D57E-7962-A1AE-CAB1-7FA82F79D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4" y="5737506"/>
            <a:ext cx="4666062" cy="67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11282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E948B-BDA3-F99B-484E-B5B71346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569393" cy="4938361"/>
          </a:xfrm>
        </p:spPr>
        <p:txBody>
          <a:bodyPr anchor="ctr">
            <a:normAutofit/>
          </a:bodyPr>
          <a:lstStyle/>
          <a:p>
            <a:pPr algn="r"/>
            <a:r>
              <a:rPr lang="ro-RO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senzorială</a:t>
            </a:r>
            <a:endParaRPr lang="en-GB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DCA77-30E8-C3C3-B099-D6B9FFE2A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882" y="963507"/>
            <a:ext cx="6135097" cy="4938851"/>
          </a:xfrm>
        </p:spPr>
        <p:txBody>
          <a:bodyPr anchor="ctr">
            <a:normAutofit/>
          </a:bodyPr>
          <a:lstStyle/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76047-EBA7-AAF2-A268-39A0C87B9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080" y="1797366"/>
            <a:ext cx="6575678" cy="3699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FF1E7B-71A2-4D19-4E2F-BDC15B831DB1}"/>
              </a:ext>
            </a:extLst>
          </p:cNvPr>
          <p:cNvSpPr txBox="1"/>
          <p:nvPr/>
        </p:nvSpPr>
        <p:spPr>
          <a:xfrm>
            <a:off x="9364910" y="5220331"/>
            <a:ext cx="1376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>
                <a:solidFill>
                  <a:schemeClr val="bg2"/>
                </a:solidFill>
              </a:rPr>
              <a:t>Obxtravel.com</a:t>
            </a:r>
            <a:endParaRPr lang="en-GB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562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E948B-BDA3-F99B-484E-B5B71346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2" y="1186490"/>
            <a:ext cx="3569393" cy="2111823"/>
          </a:xfrm>
        </p:spPr>
        <p:txBody>
          <a:bodyPr anchor="ctr">
            <a:normAutofit/>
          </a:bodyPr>
          <a:lstStyle/>
          <a:p>
            <a:pPr algn="r"/>
            <a:r>
              <a:rPr lang="ro-RO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funcțională</a:t>
            </a:r>
            <a:endParaRPr lang="en-GB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DCA77-30E8-C3C3-B099-D6B9FFE2A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882" y="963507"/>
            <a:ext cx="6135097" cy="4938851"/>
          </a:xfrm>
        </p:spPr>
        <p:txBody>
          <a:bodyPr anchor="ctr">
            <a:normAutofit/>
          </a:bodyPr>
          <a:lstStyle/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15A64-68B7-C444-E8E7-705DD7768A33}"/>
              </a:ext>
            </a:extLst>
          </p:cNvPr>
          <p:cNvSpPr txBox="1"/>
          <p:nvPr/>
        </p:nvSpPr>
        <p:spPr>
          <a:xfrm>
            <a:off x="4650252" y="1543987"/>
            <a:ext cx="638251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 care contribuie la folosirea sistemului pentru a efectua o sarcină/o acțiune (utilitate).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Leagă utilizabilitatea de utilitate. Ajută utilizatorii.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Determină utilizatorii să efectueze acțiuni fizice. </a:t>
            </a:r>
          </a:p>
          <a:p>
            <a:endPara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C5F688-B71A-BF2D-5566-B664DDDE7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249" y="3916597"/>
            <a:ext cx="1876756" cy="2566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827A5C-A5FC-1E37-D2F3-73CE1B8A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599" y="4519516"/>
            <a:ext cx="2275473" cy="13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55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25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79253E6-104A-0EC8-1732-5378A3646A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9738" b="18787"/>
          <a:stretch/>
        </p:blipFill>
        <p:spPr>
          <a:xfrm rot="43200000">
            <a:off x="20" y="-6647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654" y="1408175"/>
            <a:ext cx="10058400" cy="29352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sz="6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8. </a:t>
            </a:r>
            <a:r>
              <a:rPr lang="en-GB" sz="6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</a:t>
            </a:r>
            <a:r>
              <a:rPr lang="en-GB" sz="6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6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ro-RO" sz="6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affordance</a:t>
            </a:r>
            <a:r>
              <a:rPr lang="ro-RO" sz="6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în </a:t>
            </a:r>
            <a:r>
              <a:rPr lang="ro-RO" sz="6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UX/UI design</a:t>
            </a:r>
            <a:r>
              <a:rPr lang="en-US" sz="64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cxnSp>
        <p:nvCxnSpPr>
          <p:cNvPr id="26" name="Straight Connector 14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6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8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E948B-BDA3-F99B-484E-B5B71346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569393" cy="4938361"/>
          </a:xfrm>
        </p:spPr>
        <p:txBody>
          <a:bodyPr anchor="ctr">
            <a:normAutofit/>
          </a:bodyPr>
          <a:lstStyle/>
          <a:p>
            <a:pPr algn="r"/>
            <a:r>
              <a:rPr lang="ro-RO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emoțională</a:t>
            </a:r>
            <a:endParaRPr lang="en-GB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DCA77-30E8-C3C3-B099-D6B9FFE2A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882" y="963507"/>
            <a:ext cx="6135097" cy="4938851"/>
          </a:xfrm>
        </p:spPr>
        <p:txBody>
          <a:bodyPr anchor="ctr">
            <a:normAutofit/>
          </a:bodyPr>
          <a:lstStyle/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15A64-68B7-C444-E8E7-705DD7768A33}"/>
              </a:ext>
            </a:extLst>
          </p:cNvPr>
          <p:cNvSpPr txBox="1"/>
          <p:nvPr/>
        </p:nvSpPr>
        <p:spPr>
          <a:xfrm>
            <a:off x="4534423" y="955642"/>
            <a:ext cx="638251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 care adaugă un aspect emoțional, ajutând utilizatorii să realizeze o conexiune emoțională.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Caracteristici ale impactului emoțional, dat de aspecte estetice, bucuria utilizării, noutate,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de design care contribuie la realizarea unei conexiuni emoționale cu utilizatorul.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Legată și de </a:t>
            </a: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meaningfulness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utilizatorii adoptă un dispozitiv sau o aplicație ca o parte a stilului de viață.</a:t>
            </a:r>
          </a:p>
          <a:p>
            <a:endPara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224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3A1B-6B78-A7DD-D65A-B17DBF58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ro-RO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Diversele tipuri de accesibilitate – rol comun</a:t>
            </a:r>
            <a:endParaRPr lang="en-GB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7DE8C-990B-4E28-2AE3-3020071C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1474347"/>
            <a:ext cx="7086600" cy="5216013"/>
          </a:xfrm>
        </p:spPr>
        <p:txBody>
          <a:bodyPr anchor="ctr">
            <a:normAutofit/>
          </a:bodyPr>
          <a:lstStyle/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Mesaj de feedback care are text clar, dar nu este vizibil sau are font mic (cognitiv+/senzorial-)</a:t>
            </a:r>
            <a:endParaRPr lang="en-GB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Mesaj de feedback ignorat (cognitiv+/senzorial-/design-). 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Mecanism </a:t>
            </a:r>
            <a:r>
              <a:rPr lang="ro-RO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drag and drop </a:t>
            </a:r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puternic (fizic+/funcțional+/cognitiv-).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Buton gri nefuncțional ......</a:t>
            </a:r>
          </a:p>
          <a:p>
            <a:endParaRPr lang="ro-RO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54295-BC51-A2C0-5BAF-6ABB8EFDD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847" y="4897780"/>
            <a:ext cx="5210055" cy="97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78217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43A1B-6B78-A7DD-D65A-B17DBF58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>
                <a:solidFill>
                  <a:schemeClr val="tx1">
                    <a:lumMod val="85000"/>
                    <a:lumOff val="15000"/>
                  </a:schemeClr>
                </a:solidFill>
              </a:rPr>
              <a:t>Diversele tipuri de accesibilitate – rol comun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671D85-9373-3590-DAA0-69AA25DC2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1186206"/>
            <a:ext cx="10916463" cy="305660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264524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blurred public library with bookshelves">
            <a:extLst>
              <a:ext uri="{FF2B5EF4-FFF2-40B4-BE49-F238E27FC236}">
                <a16:creationId xmlns:a16="http://schemas.microsoft.com/office/drawing/2014/main" id="{EFA8825D-A74C-5EC5-040B-527F4D22C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2" r="35381" b="-1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727EDC-DF4A-652E-637E-577C77DE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916" y="725055"/>
            <a:ext cx="5260680" cy="683490"/>
          </a:xfrm>
        </p:spPr>
        <p:txBody>
          <a:bodyPr>
            <a:normAutofit fontScale="90000"/>
          </a:bodyPr>
          <a:lstStyle/>
          <a:p>
            <a:pPr algn="l"/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Articole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94F22-93AA-8A9C-CBD2-4BED7E90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6422350" cy="3124201"/>
          </a:xfrm>
        </p:spPr>
        <p:txBody>
          <a:bodyPr>
            <a:normAutofit/>
          </a:bodyPr>
          <a:lstStyle/>
          <a:p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https://dl.acm.org/doi/pdf/10.1145/301153.301168</a:t>
            </a:r>
            <a:endParaRPr lang="ro-R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dirty="0">
                <a:hlinkClick r:id="rId5"/>
              </a:rPr>
              <a:t>https://www.tandfonline.com/doi/abs/10.1080/01449290310001592587</a:t>
            </a:r>
            <a:r>
              <a:rPr lang="ro-RO" dirty="0"/>
              <a:t> </a:t>
            </a:r>
          </a:p>
          <a:p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  <a:p>
            <a:endParaRPr lang="ro-R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6"/>
            </a:endParaRPr>
          </a:p>
          <a:p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1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79253E6-104A-0EC8-1732-5378A3646A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9738" b="18787"/>
          <a:stretch/>
        </p:blipFill>
        <p:spPr>
          <a:xfrm rot="43200000">
            <a:off x="20" y="-6647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1"/>
            <a:ext cx="10058400" cy="29352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9. Agile UX</a:t>
            </a:r>
            <a:r>
              <a:rPr lang="ro-RO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cxnSp>
        <p:nvCxnSpPr>
          <p:cNvPr id="26" name="Straight Connector 14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6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33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FBAD-B7CC-5FD3-96AD-6D37CAC2B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5" y="656168"/>
            <a:ext cx="7786254" cy="821264"/>
          </a:xfrm>
        </p:spPr>
        <p:txBody>
          <a:bodyPr>
            <a:normAutofit/>
          </a:bodyPr>
          <a:lstStyle/>
          <a:p>
            <a:r>
              <a:rPr lang="ro-RO" sz="4400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Waterfall versus Agile</a:t>
            </a:r>
            <a:endParaRPr lang="en-GB" sz="4400" i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F91F-E1D9-DCE2-2301-E91E26347A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84310" y="2666999"/>
            <a:ext cx="5781730" cy="3124201"/>
          </a:xfrm>
        </p:spPr>
        <p:txBody>
          <a:bodyPr>
            <a:normAutofit/>
          </a:bodyPr>
          <a:lstStyle/>
          <a:p>
            <a:r>
              <a:rPr lang="ro-RO" sz="2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DB4D2E-25FC-E024-4B6D-FA1718F87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1797534"/>
            <a:ext cx="10458450" cy="4550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93F490-C7B3-EFB9-8095-D53081E2DA14}"/>
              </a:ext>
            </a:extLst>
          </p:cNvPr>
          <p:cNvSpPr txBox="1"/>
          <p:nvPr/>
        </p:nvSpPr>
        <p:spPr>
          <a:xfrm>
            <a:off x="4051558" y="6441969"/>
            <a:ext cx="4399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</a:t>
            </a:r>
            <a:r>
              <a:rPr kumimoji="0" lang="ro-R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Beck, 1999</a:t>
            </a:r>
            <a:r>
              <a:rPr kumimoji="0" lang="ro-R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v. și </a:t>
            </a:r>
            <a:r>
              <a:rPr kumimoji="0" lang="ro-RO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Agile Manifesto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08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C2C9B-C7BC-DE5C-44B7-2E721B10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Fluxul specific abordării </a:t>
            </a:r>
            <a:r>
              <a:rPr lang="ro-RO" sz="3600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Agile</a:t>
            </a:r>
            <a:endParaRPr lang="en-GB" sz="36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C64DF-6256-A20B-4244-CA52120B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ro-RO" sz="1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1500" b="1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7FBE27E0-96EB-E0B9-366D-0CB4F764C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" b="1402"/>
          <a:stretch/>
        </p:blipFill>
        <p:spPr>
          <a:xfrm>
            <a:off x="4658949" y="640079"/>
            <a:ext cx="6780690" cy="57330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A91507-56C5-0FE3-CE64-60CB8E8F72AF}"/>
              </a:ext>
            </a:extLst>
          </p:cNvPr>
          <p:cNvSpPr txBox="1"/>
          <p:nvPr/>
        </p:nvSpPr>
        <p:spPr>
          <a:xfrm>
            <a:off x="6670934" y="6373090"/>
            <a:ext cx="3101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Hartson și Pyla, 2019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95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948B-BDA3-F99B-484E-B5B71346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056" y="328757"/>
            <a:ext cx="8442450" cy="1091045"/>
          </a:xfrm>
        </p:spPr>
        <p:txBody>
          <a:bodyPr>
            <a:normAutofit/>
          </a:bodyPr>
          <a:lstStyle/>
          <a:p>
            <a:pPr algn="ctr"/>
            <a:r>
              <a:rPr lang="en-GB" sz="3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funnel model</a:t>
            </a:r>
            <a:endParaRPr lang="en-GB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E38B7E-AA60-04D1-711F-7C6A0FF8E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3338" y="1744795"/>
            <a:ext cx="6781798" cy="458211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1F6CD3-547A-E34D-BFBC-C80080916324}"/>
              </a:ext>
            </a:extLst>
          </p:cNvPr>
          <p:cNvSpPr txBox="1"/>
          <p:nvPr/>
        </p:nvSpPr>
        <p:spPr>
          <a:xfrm>
            <a:off x="4876801" y="6467236"/>
            <a:ext cx="28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Sursa: Hartson și Pyla, 2019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76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3A1B-6B78-A7DD-D65A-B17DBF58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Comparații și comentarii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7DE8C-990B-4E28-2AE3-3020071C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1474347"/>
            <a:ext cx="7086600" cy="5216013"/>
          </a:xfrm>
        </p:spPr>
        <p:txBody>
          <a:bodyPr anchor="ctr">
            <a:normAutofit/>
          </a:bodyPr>
          <a:lstStyle/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Livrabile în cele două modele.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Identificarea unor posibile corecții pe parcursul dezvoltării produsului/sistemului. </a:t>
            </a:r>
            <a:r>
              <a:rPr lang="ro-RO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Agile</a:t>
            </a:r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este legat de rapiditate/schimbare pe parcursul unui proces.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Evoluția divergențelor între ideile originale și înțelegerea modului în care acestea se schimbă.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Caracteristici ale paradigmei </a:t>
            </a:r>
            <a:r>
              <a:rPr lang="ro-RO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Agile: </a:t>
            </a:r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standardul </a:t>
            </a:r>
            <a:r>
              <a:rPr lang="ro-RO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facto </a:t>
            </a:r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 industrie, incrementală, iterativă, bazată pe teste, se livrează frecvent mici elemente funcționale, în mod tradițional nu a fost legată de </a:t>
            </a:r>
            <a:r>
              <a:rPr lang="ro-RO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</a:t>
            </a:r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ro-RO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Agile </a:t>
            </a:r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înseamnă mai mult decât rapiditate. Receptivitate la schimbări. Focus asupra produsului, nu a procesului.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ro-RO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Agile UX </a:t>
            </a:r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nevoie și de rapiditate – nu cu focus unic. </a:t>
            </a:r>
          </a:p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ro-RO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Chunking </a:t>
            </a:r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relație client/UX/SE.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CC452B10-A7C0-EB7D-7A4C-B8838D3749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15564" y="5892351"/>
              <a:ext cx="674254" cy="379268"/>
            </p:xfrm>
            <a:graphic>
              <a:graphicData uri="http://schemas.microsoft.com/office/powerpoint/2016/slidezoom">
                <pslz:sldZm>
                  <pslz:sldZmObj sldId="374" cId="823911282">
                    <pslz:zmPr id="{93B5D63A-84BF-4C56-A994-2DEF122A2128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4254" cy="3792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C452B10-A7C0-EB7D-7A4C-B8838D3749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15564" y="5892351"/>
                <a:ext cx="674254" cy="3792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5804598"/>
      </p:ext>
    </p:extLst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E948B-BDA3-F99B-484E-B5B71346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569393" cy="4938361"/>
          </a:xfrm>
        </p:spPr>
        <p:txBody>
          <a:bodyPr anchor="ctr">
            <a:normAutofit/>
          </a:bodyPr>
          <a:lstStyle/>
          <a:p>
            <a:pPr algn="r"/>
            <a:r>
              <a:rPr lang="ro-RO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Interacțiunea</a:t>
            </a:r>
            <a:br>
              <a:rPr lang="ro-RO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client-UX-SE </a:t>
            </a:r>
            <a:endParaRPr lang="en-GB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DCA77-30E8-C3C3-B099-D6B9FFE2A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882" y="963507"/>
            <a:ext cx="6135097" cy="4938851"/>
          </a:xfrm>
        </p:spPr>
        <p:txBody>
          <a:bodyPr anchor="ctr">
            <a:normAutofit/>
          </a:bodyPr>
          <a:lstStyle/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7E9CD-ABF0-7BCF-0540-A3F5B5021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251" y="2057398"/>
            <a:ext cx="7039396" cy="2743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9C0948-C61F-6F8C-B9F0-26A4F8449182}"/>
              </a:ext>
            </a:extLst>
          </p:cNvPr>
          <p:cNvSpPr txBox="1"/>
          <p:nvPr/>
        </p:nvSpPr>
        <p:spPr>
          <a:xfrm>
            <a:off x="6707800" y="4775953"/>
            <a:ext cx="3101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Hartson și Pyla, 2019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652412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FBAD-B7CC-5FD3-96AD-6D37CAC2B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5" y="656168"/>
            <a:ext cx="7786254" cy="821264"/>
          </a:xfrm>
        </p:spPr>
        <p:txBody>
          <a:bodyPr>
            <a:normAutofit/>
          </a:bodyPr>
          <a:lstStyle/>
          <a:p>
            <a:r>
              <a:rPr lang="en-GB" sz="4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</a:t>
            </a:r>
            <a:r>
              <a:rPr lang="en-GB" sz="4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4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</a:t>
            </a:r>
            <a:endParaRPr lang="en-GB" sz="4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F91F-E1D9-DCE2-2301-E91E26347A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9055" y="1939637"/>
            <a:ext cx="10187709" cy="38515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Noțiunea de accesibilitate (</a:t>
            </a:r>
            <a:r>
              <a:rPr lang="ro-RO" sz="3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affordance</a:t>
            </a:r>
            <a: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 element de </a:t>
            </a:r>
            <a:r>
              <a:rPr lang="ro-RO" sz="3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care ajută utilizatorii să efectueze o acțiune.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Conceptul este fundamental: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 baza liniilor directoare pentru </a:t>
            </a:r>
            <a:r>
              <a:rPr lang="ro-RO" sz="3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UX design</a:t>
            </a:r>
            <a:endParaRPr lang="ro-RO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 baza problemelor identificate în evaluare</a:t>
            </a: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3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“affordances are properties that can be designed and </a:t>
            </a:r>
            <a:r>
              <a:rPr lang="en-GB" sz="32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analyzed</a:t>
            </a:r>
            <a:r>
              <a:rPr lang="en-GB" sz="3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their own terms” </a:t>
            </a: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(Gaver, 1991)</a:t>
            </a:r>
          </a:p>
        </p:txBody>
      </p:sp>
    </p:spTree>
    <p:extLst>
      <p:ext uri="{BB962C8B-B14F-4D97-AF65-F5344CB8AC3E}">
        <p14:creationId xmlns:p14="http://schemas.microsoft.com/office/powerpoint/2010/main" val="420827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blurred public library with bookshelves">
            <a:extLst>
              <a:ext uri="{FF2B5EF4-FFF2-40B4-BE49-F238E27FC236}">
                <a16:creationId xmlns:a16="http://schemas.microsoft.com/office/drawing/2014/main" id="{EFA8825D-A74C-5EC5-040B-527F4D22C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2" r="35381" b="-1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727EDC-DF4A-652E-637E-577C77DE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916" y="725055"/>
            <a:ext cx="5260680" cy="683490"/>
          </a:xfrm>
        </p:spPr>
        <p:txBody>
          <a:bodyPr>
            <a:normAutofit fontScale="90000"/>
          </a:bodyPr>
          <a:lstStyle/>
          <a:p>
            <a:pPr algn="l"/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Articole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94F22-93AA-8A9C-CBD2-4BED7E908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6422350" cy="3124201"/>
          </a:xfrm>
        </p:spPr>
        <p:txBody>
          <a:bodyPr>
            <a:normAutofit/>
          </a:bodyPr>
          <a:lstStyle/>
          <a:p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Hindkers et al., 2022: </a:t>
            </a:r>
            <a:r>
              <a:rPr lang="en-GB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Approaches to manage the user experience process in Agile software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 </a:t>
            </a:r>
            <a:r>
              <a:rPr lang="en-GB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development: A systematic literature review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. </a:t>
            </a:r>
            <a:endParaRPr lang="ro-RO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Da Silva et al., 2019: </a:t>
            </a:r>
            <a:r>
              <a:rPr lang="en-GB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The evolution of agile UXD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ro-R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Alhammad &amp; Moreno, 2022: </a:t>
            </a:r>
            <a:r>
              <a:rPr lang="en-GB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Integrating User Experience into Agile</a:t>
            </a:r>
            <a:r>
              <a:rPr lang="ro-RO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.</a:t>
            </a:r>
            <a:endParaRPr lang="ro-RO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.... 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articolele din 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folderul</a:t>
            </a:r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pe grup</a:t>
            </a:r>
            <a:endParaRPr lang="ro-RO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5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948B-BDA3-F99B-484E-B5B71346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22" y="436759"/>
            <a:ext cx="8442450" cy="1091045"/>
          </a:xfrm>
        </p:spPr>
        <p:txBody>
          <a:bodyPr>
            <a:normAutofit/>
          </a:bodyPr>
          <a:lstStyle/>
          <a:p>
            <a:r>
              <a:rPr lang="ro-RO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Tipuri de accesibilitate</a:t>
            </a:r>
            <a:endParaRPr lang="en-GB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E38B7E-AA60-04D1-711F-7C6A0FF8E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96238"/>
            <a:ext cx="7067690" cy="477527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1F6CD3-547A-E34D-BFBC-C80080916324}"/>
              </a:ext>
            </a:extLst>
          </p:cNvPr>
          <p:cNvSpPr txBox="1"/>
          <p:nvPr/>
        </p:nvSpPr>
        <p:spPr>
          <a:xfrm>
            <a:off x="4876801" y="6467236"/>
            <a:ext cx="28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Sursa: Hartson și Pyla, 2019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ED3FC-7031-48AD-14D0-8A8F9513F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690" y="188039"/>
            <a:ext cx="5124310" cy="60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94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FBAD-B7CC-5FD3-96AD-6D37CAC2B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5" y="656168"/>
            <a:ext cx="7786254" cy="821264"/>
          </a:xfrm>
        </p:spPr>
        <p:txBody>
          <a:bodyPr>
            <a:normAutofit/>
          </a:bodyPr>
          <a:lstStyle/>
          <a:p>
            <a:r>
              <a:rPr lang="ro-RO" sz="4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cognitivă</a:t>
            </a:r>
            <a:endParaRPr lang="en-GB" sz="4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F91F-E1D9-DCE2-2301-E91E26347A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9055" y="1939637"/>
            <a:ext cx="10187709" cy="38515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Ajută utilizatorii să decidă, învețe, memoreze, înțeleagă, cunoască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Printre cele mai importante caracteristici ale </a:t>
            </a:r>
            <a:r>
              <a:rPr lang="ro-RO" sz="2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-ului.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Relevante pentru utilizatori mai puțin experimentați, pentru utilizatori care au nevoie de ajutor pentru înțelegere/învățare.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Furnizează utilizatorilor cunoștințe/informații prin </a:t>
            </a:r>
            <a:r>
              <a:rPr lang="ro-RO" sz="2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design. </a:t>
            </a:r>
            <a:endParaRPr lang="en-GB" sz="26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“How do you know what to do?”  </a:t>
            </a:r>
            <a:r>
              <a:rPr lang="en-GB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(Norman, 1999)</a:t>
            </a:r>
            <a:endParaRPr lang="en-GB" sz="26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picture containing keyboard, electronics, different, several&#10;&#10;Description automatically generated">
            <a:extLst>
              <a:ext uri="{FF2B5EF4-FFF2-40B4-BE49-F238E27FC236}">
                <a16:creationId xmlns:a16="http://schemas.microsoft.com/office/drawing/2014/main" id="{DD3C2556-867F-C7EC-2D28-860531BB8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029" y="5106219"/>
            <a:ext cx="2703229" cy="10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4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7F34C-E5DE-7C65-32D3-252A3C201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639" y="4367101"/>
            <a:ext cx="2773215" cy="3741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400" dirty="0" err="1">
                <a:solidFill>
                  <a:schemeClr val="tx1"/>
                </a:solidFill>
              </a:rPr>
              <a:t>Sursa</a:t>
            </a:r>
            <a:r>
              <a:rPr lang="en-US" sz="1400" dirty="0">
                <a:solidFill>
                  <a:schemeClr val="tx1"/>
                </a:solidFill>
              </a:rPr>
              <a:t>: </a:t>
            </a:r>
            <a:r>
              <a:rPr lang="ro-RO" sz="1400" dirty="0">
                <a:solidFill>
                  <a:schemeClr val="tx1"/>
                </a:solidFill>
              </a:rPr>
              <a:t>tehnotrafic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r>
              <a:rPr lang="en-US" sz="1400" dirty="0" err="1">
                <a:solidFill>
                  <a:schemeClr val="tx1"/>
                </a:solidFill>
              </a:rPr>
              <a:t>ro</a:t>
            </a:r>
            <a:r>
              <a:rPr lang="en-US" sz="1400" dirty="0">
                <a:solidFill>
                  <a:schemeClr val="tx1"/>
                </a:solidFill>
              </a:rPr>
              <a:t>, dreamstime.com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2A046-173C-F2CC-9124-315824A9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405" y="1053007"/>
            <a:ext cx="5131653" cy="306616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0DA93E-5C76-A0D2-8FA3-FD0B075F1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658" y="681905"/>
            <a:ext cx="4082420" cy="360273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468620-8079-481E-6597-34A6B7CCA682}"/>
              </a:ext>
            </a:extLst>
          </p:cNvPr>
          <p:cNvSpPr txBox="1"/>
          <p:nvPr/>
        </p:nvSpPr>
        <p:spPr>
          <a:xfrm>
            <a:off x="286327" y="5406480"/>
            <a:ext cx="11259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Accesibilitatea cognitivă – depinde de convenții</a:t>
            </a:r>
            <a:endParaRPr lang="en-GB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774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FBAD-B7CC-5FD3-96AD-6D37CAC2B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5" y="656168"/>
            <a:ext cx="7786254" cy="821264"/>
          </a:xfrm>
        </p:spPr>
        <p:txBody>
          <a:bodyPr>
            <a:normAutofit/>
          </a:bodyPr>
          <a:lstStyle/>
          <a:p>
            <a:r>
              <a:rPr lang="ro-RO" sz="4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cognitivă</a:t>
            </a:r>
            <a:endParaRPr lang="en-GB" sz="4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F91F-E1D9-DCE2-2301-E91E26347A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9055" y="1939637"/>
            <a:ext cx="8454505" cy="3851564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Utilizarea unor cuvinte clare și simboluri precise pentru comunicare (mesaj de eroare, eticheta unui buton/unei taste). Utilizatorii pot anticipa consecința utilizării lor. </a:t>
            </a:r>
          </a:p>
          <a:p>
            <a:pPr>
              <a:buFont typeface="Arial" panose="020B0604020202020204" pitchFamily="34" charset="0"/>
              <a:buChar char="•"/>
            </a:pPr>
            <a:endParaRPr lang="ro-R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o-R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Oferă utilizatorilor un punct de pornire.</a:t>
            </a:r>
          </a:p>
          <a:p>
            <a:pPr>
              <a:buFont typeface="Arial" panose="020B0604020202020204" pitchFamily="34" charset="0"/>
              <a:buChar char="•"/>
            </a:pPr>
            <a:endParaRPr lang="ro-R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o-RO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Poate aminti utilizatorilor să completeze o sarcină.</a:t>
            </a:r>
          </a:p>
          <a:p>
            <a:pPr>
              <a:buFont typeface="Arial" panose="020B0604020202020204" pitchFamily="34" charset="0"/>
              <a:buChar char="•"/>
            </a:pPr>
            <a:endParaRPr lang="ro-R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ro-RO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BBC0B-4687-8D9C-8A1F-5B57CDBFA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028" y="1872907"/>
            <a:ext cx="2186095" cy="64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097FF-B423-F06C-4894-ACF5891B0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280" y="2578763"/>
            <a:ext cx="1832885" cy="649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00F23-B183-0232-CFAD-7088EB1C4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4162" y="3621312"/>
            <a:ext cx="2057138" cy="10319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37EBC5-2E0E-30E4-CC5F-9B6434E1A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5205" y="5046653"/>
            <a:ext cx="2186095" cy="126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65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E948B-BDA3-F99B-484E-B5B71346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030" y="963997"/>
            <a:ext cx="3569393" cy="4938361"/>
          </a:xfrm>
        </p:spPr>
        <p:txBody>
          <a:bodyPr anchor="ctr">
            <a:normAutofit/>
          </a:bodyPr>
          <a:lstStyle/>
          <a:p>
            <a:pPr algn="r"/>
            <a:r>
              <a:rPr lang="ro-RO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Interacțiunea</a:t>
            </a:r>
            <a:br>
              <a:rPr lang="ro-RO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client-UX-SE </a:t>
            </a:r>
            <a:endParaRPr lang="en-GB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25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DCA77-30E8-C3C3-B099-D6B9FFE2A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882" y="963507"/>
            <a:ext cx="6135097" cy="4938851"/>
          </a:xfrm>
        </p:spPr>
        <p:txBody>
          <a:bodyPr anchor="ctr">
            <a:normAutofit/>
          </a:bodyPr>
          <a:lstStyle/>
          <a:p>
            <a:r>
              <a:rPr lang="ro-RO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7E9CD-ABF0-7BCF-0540-A3F5B5021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251" y="2057398"/>
            <a:ext cx="7039396" cy="2743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9C0948-C61F-6F8C-B9F0-26A4F8449182}"/>
              </a:ext>
            </a:extLst>
          </p:cNvPr>
          <p:cNvSpPr txBox="1"/>
          <p:nvPr/>
        </p:nvSpPr>
        <p:spPr>
          <a:xfrm>
            <a:off x="6707800" y="4775953"/>
            <a:ext cx="3101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Hartson și Pyla, 2019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911282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C2C9B-C7BC-DE5C-44B7-2E721B10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7" y="1785119"/>
            <a:ext cx="3084844" cy="2103875"/>
          </a:xfrm>
        </p:spPr>
        <p:txBody>
          <a:bodyPr>
            <a:normAutofit fontScale="90000"/>
          </a:bodyPr>
          <a:lstStyle/>
          <a:p>
            <a: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cognitivă falsă</a:t>
            </a:r>
            <a:b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Aparent accesibilitate cognitivă, dar poate fi incompletă, cu greșeli sau poate deruta</a:t>
            </a:r>
            <a: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GB" sz="36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C64DF-6256-A20B-4244-CA52120B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ro-RO" sz="1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1500" b="1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7FBE27E0-96EB-E0B9-366D-0CB4F764C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7" b="7387"/>
          <a:stretch/>
        </p:blipFill>
        <p:spPr>
          <a:xfrm>
            <a:off x="4658949" y="640079"/>
            <a:ext cx="6780690" cy="57330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A91507-56C5-0FE3-CE64-60CB8E8F72AF}"/>
              </a:ext>
            </a:extLst>
          </p:cNvPr>
          <p:cNvSpPr txBox="1"/>
          <p:nvPr/>
        </p:nvSpPr>
        <p:spPr>
          <a:xfrm>
            <a:off x="7935459" y="6391100"/>
            <a:ext cx="92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Sursa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91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C2C9B-C7BC-DE5C-44B7-2E721B10C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7" y="1785119"/>
            <a:ext cx="3084844" cy="2103875"/>
          </a:xfrm>
        </p:spPr>
        <p:txBody>
          <a:bodyPr>
            <a:normAutofit fontScale="90000"/>
          </a:bodyPr>
          <a:lstStyle/>
          <a:p>
            <a: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Accesibilitate cognitivă falsă</a:t>
            </a:r>
            <a:b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Aparent accesibilitate cognitivă, dar poate fi incompletă, cu greșeli sau poate deruta</a:t>
            </a:r>
            <a:r>
              <a:rPr lang="ro-RO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GB" sz="3600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C64DF-6256-A20B-4244-CA52120B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ro-RO" sz="1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1500" b="1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A91507-56C5-0FE3-CE64-60CB8E8F72AF}"/>
              </a:ext>
            </a:extLst>
          </p:cNvPr>
          <p:cNvSpPr txBox="1"/>
          <p:nvPr/>
        </p:nvSpPr>
        <p:spPr>
          <a:xfrm>
            <a:off x="7661139" y="6414944"/>
            <a:ext cx="233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mirageSigns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CE534-220A-937A-1F5F-E583EB6E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847" y="275196"/>
            <a:ext cx="4553585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46622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10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58A5A0AE86014F80A5241FB0D7200D" ma:contentTypeVersion="4" ma:contentTypeDescription="Create a new document." ma:contentTypeScope="" ma:versionID="94078ee7c356570673608688e36ee0e8">
  <xsd:schema xmlns:xsd="http://www.w3.org/2001/XMLSchema" xmlns:xs="http://www.w3.org/2001/XMLSchema" xmlns:p="http://schemas.microsoft.com/office/2006/metadata/properties" xmlns:ns2="af6d7299-1f0f-48d7-b719-72d3a846a03e" targetNamespace="http://schemas.microsoft.com/office/2006/metadata/properties" ma:root="true" ma:fieldsID="092b47e0705d357d8dc07ca94bda197d" ns2:_="">
    <xsd:import namespace="af6d7299-1f0f-48d7-b719-72d3a846a0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d7299-1f0f-48d7-b719-72d3a846a0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8DF7D65-E51A-4D70-9F77-AE756592591A}"/>
</file>

<file path=customXml/itemProps2.xml><?xml version="1.0" encoding="utf-8"?>
<ds:datastoreItem xmlns:ds="http://schemas.openxmlformats.org/officeDocument/2006/customXml" ds:itemID="{95C2F553-2D1E-4A57-9DBA-D13BE0DC289B}"/>
</file>

<file path=customXml/itemProps3.xml><?xml version="1.0" encoding="utf-8"?>
<ds:datastoreItem xmlns:ds="http://schemas.openxmlformats.org/officeDocument/2006/customXml" ds:itemID="{C3437538-1F0E-488A-9DB9-1A797CDDF907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10433</TotalTime>
  <Words>1247</Words>
  <Application>Microsoft Office PowerPoint</Application>
  <PresentationFormat>Widescreen</PresentationFormat>
  <Paragraphs>130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Tahoma</vt:lpstr>
      <vt:lpstr>Retrospect</vt:lpstr>
      <vt:lpstr>Experiența de utilizare și interacțiunea cu utilizatorul UX/UI Design</vt:lpstr>
      <vt:lpstr>8. Accesibilitate (affordance) în UX/UI design. </vt:lpstr>
      <vt:lpstr>Despre accesibilitate</vt:lpstr>
      <vt:lpstr>Tipuri de accesibilitate</vt:lpstr>
      <vt:lpstr>Accesibilitate cognitivă</vt:lpstr>
      <vt:lpstr>Sursa: tehnotrafic.ro, dreamstime.com</vt:lpstr>
      <vt:lpstr>Accesibilitate cognitivă</vt:lpstr>
      <vt:lpstr>Accesibilitate cognitivă falsă  Aparent accesibilitate cognitivă, dar poate fi incompletă, cu greșeli sau poate deruta.</vt:lpstr>
      <vt:lpstr>Accesibilitate cognitivă falsă  Aparent accesibilitate cognitivă, dar poate fi incompletă, cu greșeli sau poate deruta.</vt:lpstr>
      <vt:lpstr>Accesibilitate cognitivă falsă  Aparent accesibilitate cognitivă, dar poate fi incompletă, cu greșeli sau poate deruta.</vt:lpstr>
      <vt:lpstr>Accesibilitate cognitivă falsă  Aparent accesibilitate cognitivă, dar poate fi incompletă, cu greșeli sau poate deruta.</vt:lpstr>
      <vt:lpstr>Accesibilitate fizică</vt:lpstr>
      <vt:lpstr>Accesibilitate fizică</vt:lpstr>
      <vt:lpstr>Accesibilitate fizică</vt:lpstr>
      <vt:lpstr>Accesibilitate fizică</vt:lpstr>
      <vt:lpstr>Legea lui Fitts</vt:lpstr>
      <vt:lpstr>Accesibilitate senzorială</vt:lpstr>
      <vt:lpstr>Accesibilitate senzorială</vt:lpstr>
      <vt:lpstr>Accesibilitate funcțională</vt:lpstr>
      <vt:lpstr>Accesibilitate emoțională</vt:lpstr>
      <vt:lpstr>Diversele tipuri de accesibilitate – rol comun</vt:lpstr>
      <vt:lpstr>Diversele tipuri de accesibilitate – rol comun</vt:lpstr>
      <vt:lpstr>Articole</vt:lpstr>
      <vt:lpstr>9. Agile UXD. </vt:lpstr>
      <vt:lpstr>Waterfall versus Agile</vt:lpstr>
      <vt:lpstr>Fluxul specific abordării Agile</vt:lpstr>
      <vt:lpstr>The funnel model</vt:lpstr>
      <vt:lpstr>Comparații și comentarii</vt:lpstr>
      <vt:lpstr>Interacțiunea client-UX-SE </vt:lpstr>
      <vt:lpstr>Articole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Sorin Stupariu</dc:creator>
  <cp:lastModifiedBy>Mihai Sorin Stupariu</cp:lastModifiedBy>
  <cp:revision>557</cp:revision>
  <dcterms:created xsi:type="dcterms:W3CDTF">2023-02-16T13:01:46Z</dcterms:created>
  <dcterms:modified xsi:type="dcterms:W3CDTF">2025-05-19T11:05:15Z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0x010100F158A5A0AE86014F80A5241FB0D7200D</vt:lpwstr>
  </property>
</Properties>
</file>